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69" r:id="rId3"/>
    <p:sldId id="266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2E33A4A-9F64-4937-AAAC-02F1EE0762A5}" type="datetimeFigureOut">
              <a:rPr lang="es-ES" smtClean="0"/>
              <a:pPr/>
              <a:t>22/09/2009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B55251A-5427-4CED-B90E-C5E4B4832D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3A4A-9F64-4937-AAAC-02F1EE0762A5}" type="datetimeFigureOut">
              <a:rPr lang="es-ES" smtClean="0"/>
              <a:pPr/>
              <a:t>22/09/2009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251A-5427-4CED-B90E-C5E4B4832D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3A4A-9F64-4937-AAAC-02F1EE0762A5}" type="datetimeFigureOut">
              <a:rPr lang="es-ES" smtClean="0"/>
              <a:pPr/>
              <a:t>22/09/2009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251A-5427-4CED-B90E-C5E4B4832D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2E33A4A-9F64-4937-AAAC-02F1EE0762A5}" type="datetimeFigureOut">
              <a:rPr lang="es-ES" smtClean="0"/>
              <a:pPr/>
              <a:t>22/09/2009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251A-5427-4CED-B90E-C5E4B4832D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2E33A4A-9F64-4937-AAAC-02F1EE0762A5}" type="datetimeFigureOut">
              <a:rPr lang="es-ES" smtClean="0"/>
              <a:pPr/>
              <a:t>22/09/2009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B55251A-5427-4CED-B90E-C5E4B4832DEF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2E33A4A-9F64-4937-AAAC-02F1EE0762A5}" type="datetimeFigureOut">
              <a:rPr lang="es-ES" smtClean="0"/>
              <a:pPr/>
              <a:t>22/09/2009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B55251A-5427-4CED-B90E-C5E4B4832D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2E33A4A-9F64-4937-AAAC-02F1EE0762A5}" type="datetimeFigureOut">
              <a:rPr lang="es-ES" smtClean="0"/>
              <a:pPr/>
              <a:t>22/09/2009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B55251A-5427-4CED-B90E-C5E4B4832D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3A4A-9F64-4937-AAAC-02F1EE0762A5}" type="datetimeFigureOut">
              <a:rPr lang="es-ES" smtClean="0"/>
              <a:pPr/>
              <a:t>22/09/2009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251A-5427-4CED-B90E-C5E4B4832D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2E33A4A-9F64-4937-AAAC-02F1EE0762A5}" type="datetimeFigureOut">
              <a:rPr lang="es-ES" smtClean="0"/>
              <a:pPr/>
              <a:t>22/09/2009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B55251A-5427-4CED-B90E-C5E4B4832D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2E33A4A-9F64-4937-AAAC-02F1EE0762A5}" type="datetimeFigureOut">
              <a:rPr lang="es-ES" smtClean="0"/>
              <a:pPr/>
              <a:t>22/09/2009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B55251A-5427-4CED-B90E-C5E4B4832D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2E33A4A-9F64-4937-AAAC-02F1EE0762A5}" type="datetimeFigureOut">
              <a:rPr lang="es-ES" smtClean="0"/>
              <a:pPr/>
              <a:t>22/09/2009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B55251A-5427-4CED-B90E-C5E4B4832D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2E33A4A-9F64-4937-AAAC-02F1EE0762A5}" type="datetimeFigureOut">
              <a:rPr lang="es-ES" smtClean="0"/>
              <a:pPr/>
              <a:t>22/09/2009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B55251A-5427-4CED-B90E-C5E4B4832D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214346" y="3000372"/>
            <a:ext cx="973023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 precio de la ignorancia.</a:t>
            </a:r>
            <a:endParaRPr lang="es-E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3 Imagen" descr="C:\Documents and Settings\Brenda Nataly\Mis documentos\Mis imágenes\Camara digital\pp y yop\DSC0325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174122">
            <a:off x="615805" y="670615"/>
            <a:ext cx="2643206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C:\Documents and Settings\Brenda Nataly\Mis documentos\Mis imágenes\Camara digital\pp y yop\DSC0324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665063">
            <a:off x="5661546" y="525802"/>
            <a:ext cx="2881488" cy="20538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 descr="C:\Documents and Settings\Brenda Nataly\Mis documentos\Mis imágenes\Camara digital\pp y yop\DSC032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43012">
            <a:off x="668031" y="4146205"/>
            <a:ext cx="2660072" cy="1995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C:\Documents and Settings\Brenda Nataly\Mis documentos\Mis imágenes\Camara digital\pp y yop\DSC0323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1479690">
            <a:off x="5937267" y="4183531"/>
            <a:ext cx="2682893" cy="1994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Marcador de contenido" descr="excursion al zoologico de zacango 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1142984"/>
            <a:ext cx="7829551" cy="5526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Llamada ovalada"/>
          <p:cNvSpPr/>
          <p:nvPr/>
        </p:nvSpPr>
        <p:spPr>
          <a:xfrm>
            <a:off x="4643439" y="1785939"/>
            <a:ext cx="1928812" cy="1643062"/>
          </a:xfrm>
          <a:prstGeom prst="wedgeEllipseCallout">
            <a:avLst/>
          </a:prstGeom>
          <a:solidFill>
            <a:srgbClr val="00000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dirty="0"/>
              <a:t>” Ya vénganse a desayunar por que ya casi nos vamos”</a:t>
            </a:r>
            <a:endParaRPr lang="es-ES" sz="1400" dirty="0"/>
          </a:p>
          <a:p>
            <a:pPr algn="ctr">
              <a:defRPr/>
            </a:pPr>
            <a:endParaRPr lang="es-ES" dirty="0"/>
          </a:p>
        </p:txBody>
      </p:sp>
      <p:sp>
        <p:nvSpPr>
          <p:cNvPr id="5" name="4 Llamada ovalada"/>
          <p:cNvSpPr/>
          <p:nvPr/>
        </p:nvSpPr>
        <p:spPr>
          <a:xfrm>
            <a:off x="3643307" y="2714620"/>
            <a:ext cx="857256" cy="714380"/>
          </a:xfrm>
          <a:prstGeom prst="wedgeEllipseCallo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dirty="0">
                <a:ln>
                  <a:solidFill>
                    <a:sysClr val="windowText" lastClr="000000"/>
                  </a:solidFill>
                </a:ln>
              </a:rPr>
              <a:t>“¡Ah!</a:t>
            </a:r>
          </a:p>
        </p:txBody>
      </p:sp>
      <p:sp>
        <p:nvSpPr>
          <p:cNvPr id="6" name="5 Llamada ovalada"/>
          <p:cNvSpPr/>
          <p:nvPr/>
        </p:nvSpPr>
        <p:spPr>
          <a:xfrm>
            <a:off x="2571737" y="2928934"/>
            <a:ext cx="909647" cy="733428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dirty="0">
                <a:ln>
                  <a:solidFill>
                    <a:sysClr val="windowText" lastClr="000000"/>
                  </a:solidFill>
                </a:ln>
              </a:rPr>
              <a:t>“¡Ah!</a:t>
            </a:r>
          </a:p>
        </p:txBody>
      </p:sp>
      <p:sp>
        <p:nvSpPr>
          <p:cNvPr id="7" name="6 Llamada ovalada"/>
          <p:cNvSpPr/>
          <p:nvPr/>
        </p:nvSpPr>
        <p:spPr>
          <a:xfrm>
            <a:off x="1643043" y="2714620"/>
            <a:ext cx="857256" cy="642942"/>
          </a:xfrm>
          <a:prstGeom prst="wedgeEllipseCallou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dirty="0">
                <a:ln>
                  <a:solidFill>
                    <a:sysClr val="windowText" lastClr="000000"/>
                  </a:solidFill>
                </a:ln>
              </a:rPr>
              <a:t>“¡Ah!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28596" y="285728"/>
            <a:ext cx="7715304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Arial Narrow" pitchFamily="34" charset="0"/>
              </a:rPr>
              <a:t>Pero con el hambre y agotamiento…</a:t>
            </a:r>
            <a:endParaRPr lang="es-MX" sz="16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Marcador de contenido" descr="mujer_sonriend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0100" y="2714620"/>
            <a:ext cx="2422073" cy="20345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Imagen" descr="AutismoVigilancia_370px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714884"/>
            <a:ext cx="4699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Llamada ovalada"/>
          <p:cNvSpPr/>
          <p:nvPr/>
        </p:nvSpPr>
        <p:spPr>
          <a:xfrm>
            <a:off x="214282" y="928670"/>
            <a:ext cx="2643188" cy="1571625"/>
          </a:xfrm>
          <a:prstGeom prst="wedgeEllipseCallout">
            <a:avLst>
              <a:gd name="adj1" fmla="val -10788"/>
              <a:gd name="adj2" fmla="val 91590"/>
            </a:avLst>
          </a:prstGeom>
          <a:solidFill>
            <a:srgbClr val="FF99CC">
              <a:alpha val="60000"/>
            </a:srgbClr>
          </a:solidFill>
          <a:ln>
            <a:solidFill>
              <a:srgbClr val="D10F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s-MX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lang="es-MX" sz="1400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”</a:t>
            </a:r>
            <a:r>
              <a:rPr lang="es-MX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1400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¿</a:t>
            </a:r>
            <a:r>
              <a:rPr lang="es-MX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Se dieron cuenta de todas las diferencias y tipos de animales que existen?</a:t>
            </a:r>
            <a:r>
              <a:rPr lang="es-MX" sz="1400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”</a:t>
            </a:r>
            <a:endParaRPr lang="es-MX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4 Llamada ovalada"/>
          <p:cNvSpPr/>
          <p:nvPr/>
        </p:nvSpPr>
        <p:spPr>
          <a:xfrm>
            <a:off x="6786578" y="2786058"/>
            <a:ext cx="2000235" cy="1500193"/>
          </a:xfrm>
          <a:prstGeom prst="wedgeEllipseCallout">
            <a:avLst>
              <a:gd name="adj1" fmla="val 20957"/>
              <a:gd name="adj2" fmla="val 985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dirty="0"/>
              <a:t>“¡Pues a mi me gustaron mas los que están en  el agua!”</a:t>
            </a:r>
            <a:endParaRPr lang="es-ES" sz="1400" dirty="0"/>
          </a:p>
          <a:p>
            <a:pPr algn="ctr">
              <a:defRPr/>
            </a:pPr>
            <a:endParaRPr lang="es-ES" dirty="0"/>
          </a:p>
        </p:txBody>
      </p:sp>
      <p:sp>
        <p:nvSpPr>
          <p:cNvPr id="6" name="5 Llamada ovalada"/>
          <p:cNvSpPr/>
          <p:nvPr/>
        </p:nvSpPr>
        <p:spPr>
          <a:xfrm>
            <a:off x="3643306" y="928670"/>
            <a:ext cx="3143272" cy="1714500"/>
          </a:xfrm>
          <a:prstGeom prst="wedgeEllipseCallout">
            <a:avLst>
              <a:gd name="adj1" fmla="val -76227"/>
              <a:gd name="adj2" fmla="val 89030"/>
            </a:avLst>
          </a:prstGeom>
          <a:solidFill>
            <a:srgbClr val="FF99CC">
              <a:alpha val="60000"/>
            </a:srgbClr>
          </a:solidFill>
          <a:ln>
            <a:solidFill>
              <a:srgbClr val="D10F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s-MX" sz="1400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”</a:t>
            </a:r>
            <a:r>
              <a:rPr lang="es-MX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Este recorrido creo que si dio frutos ya que se dieron cuenta de la importancia de la diversidad de los animales y la importancia de cuidarlos</a:t>
            </a:r>
            <a:r>
              <a:rPr lang="es-MX" sz="1400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”</a:t>
            </a:r>
            <a:endParaRPr lang="es-MX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6 Llamada ovalada"/>
          <p:cNvSpPr/>
          <p:nvPr/>
        </p:nvSpPr>
        <p:spPr>
          <a:xfrm>
            <a:off x="3500439" y="4071938"/>
            <a:ext cx="1857375" cy="571500"/>
          </a:xfrm>
          <a:prstGeom prst="wedgeEllipseCallout">
            <a:avLst>
              <a:gd name="adj1" fmla="val 51704"/>
              <a:gd name="adj2" fmla="val 90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s-MX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”</a:t>
            </a:r>
            <a:r>
              <a:rPr lang="es-MX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¡</a:t>
            </a:r>
            <a:r>
              <a:rPr lang="es-MX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Si!</a:t>
            </a:r>
            <a:r>
              <a:rPr lang="es-MX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”</a:t>
            </a:r>
            <a:endParaRPr lang="es-MX" sz="2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7 Llamada ovalada"/>
          <p:cNvSpPr/>
          <p:nvPr/>
        </p:nvSpPr>
        <p:spPr>
          <a:xfrm>
            <a:off x="4286248" y="2786058"/>
            <a:ext cx="2286000" cy="1285875"/>
          </a:xfrm>
          <a:prstGeom prst="wedgeEllipseCallout">
            <a:avLst>
              <a:gd name="adj1" fmla="val 29897"/>
              <a:gd name="adj2" fmla="val 1076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s-MX" sz="1400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¡</a:t>
            </a:r>
            <a:r>
              <a:rPr lang="es-MX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Si es cierto ya que algunos est</a:t>
            </a:r>
            <a:r>
              <a:rPr lang="es-MX" sz="1400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á</a:t>
            </a:r>
            <a:r>
              <a:rPr lang="es-MX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 en peligro de extinci</a:t>
            </a:r>
            <a:r>
              <a:rPr lang="es-MX" sz="1400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ó</a:t>
            </a:r>
            <a:r>
              <a:rPr lang="es-MX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n!</a:t>
            </a:r>
            <a:r>
              <a:rPr lang="es-MX" sz="1400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”</a:t>
            </a:r>
            <a:endParaRPr lang="es-MX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0" name="9 Imagen" descr="tigr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5357826"/>
            <a:ext cx="1857375" cy="1195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0 Imagen" descr="2603091211_foca_arpa_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1000108"/>
            <a:ext cx="2000251" cy="1500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11 Imagen" descr="images.jpe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5000636"/>
            <a:ext cx="2271712" cy="16430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12 CuadroTexto"/>
          <p:cNvSpPr txBox="1"/>
          <p:nvPr/>
        </p:nvSpPr>
        <p:spPr>
          <a:xfrm>
            <a:off x="357158" y="285728"/>
            <a:ext cx="8143932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Arial Narrow" pitchFamily="34" charset="0"/>
              </a:rPr>
              <a:t>Y  al transcurrir el atardecer ya se veía el fin de este recorrido  :</a:t>
            </a:r>
            <a:endParaRPr lang="es-MX" sz="16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Marcador de contenido" descr="mujer_sonriend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4348" y="1214422"/>
            <a:ext cx="2381251" cy="200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2 Llamada ovalada"/>
          <p:cNvSpPr/>
          <p:nvPr/>
        </p:nvSpPr>
        <p:spPr>
          <a:xfrm>
            <a:off x="3428992" y="1000108"/>
            <a:ext cx="2857500" cy="1428750"/>
          </a:xfrm>
          <a:prstGeom prst="wedgeEllipseCallout">
            <a:avLst>
              <a:gd name="adj1" fmla="val -44717"/>
              <a:gd name="adj2" fmla="val 68854"/>
            </a:avLst>
          </a:prstGeom>
          <a:solidFill>
            <a:schemeClr val="tx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”</a:t>
            </a:r>
            <a:r>
              <a:rPr lang="es-MX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Exactamente as</a:t>
            </a:r>
            <a:r>
              <a:rPr lang="es-MX" sz="1400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í</a:t>
            </a:r>
            <a:r>
              <a:rPr lang="es-MX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que hay que cuidarlos y valorarlos.</a:t>
            </a:r>
            <a:r>
              <a:rPr lang="es-MX" sz="1400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”</a:t>
            </a:r>
            <a:endParaRPr lang="es-MX" sz="1400" dirty="0">
              <a:solidFill>
                <a:schemeClr val="tx1"/>
              </a:solidFill>
              <a:latin typeface="Arial" pitchFamily="34" charset="0"/>
            </a:endParaRPr>
          </a:p>
          <a:p>
            <a:pPr algn="ctr">
              <a:defRPr/>
            </a:pPr>
            <a:endParaRPr lang="es-ES" dirty="0"/>
          </a:p>
        </p:txBody>
      </p:sp>
      <p:pic>
        <p:nvPicPr>
          <p:cNvPr id="4" name="3 Imagen" descr="E_080314-13124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357430"/>
            <a:ext cx="3571875" cy="4100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Rectángulo redondeado"/>
          <p:cNvSpPr/>
          <p:nvPr/>
        </p:nvSpPr>
        <p:spPr>
          <a:xfrm>
            <a:off x="928661" y="3714753"/>
            <a:ext cx="1643075" cy="164307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Inflate">
              <a:avLst/>
            </a:prstTxWarp>
          </a:bodyPr>
          <a:lstStyle/>
          <a:p>
            <a:pPr algn="ctr">
              <a:defRPr/>
            </a:pPr>
            <a:r>
              <a:rPr lang="es-ES" dirty="0"/>
              <a:t>FIN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85720" y="285728"/>
            <a:ext cx="785818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Arial Narrow" pitchFamily="34" charset="0"/>
              </a:rPr>
              <a:t>Y con un mensaje ciertamente positivo</a:t>
            </a:r>
            <a:r>
              <a:rPr lang="es-ES" dirty="0" smtClean="0"/>
              <a:t>…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357166"/>
            <a:ext cx="83582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b="1" dirty="0" smtClean="0">
              <a:latin typeface="Arial Narrow" pitchFamily="34" charset="0"/>
            </a:endParaRPr>
          </a:p>
          <a:p>
            <a:pPr algn="just"/>
            <a:endParaRPr lang="es-ES" b="1" dirty="0" smtClean="0">
              <a:latin typeface="Arial Narrow" pitchFamily="34" charset="0"/>
            </a:endParaRPr>
          </a:p>
          <a:p>
            <a:pPr algn="just"/>
            <a:endParaRPr lang="es-ES" b="1" dirty="0" smtClean="0">
              <a:latin typeface="Arial Narrow" pitchFamily="34" charset="0"/>
            </a:endParaRPr>
          </a:p>
          <a:p>
            <a:pPr algn="just"/>
            <a:endParaRPr lang="es-ES" b="1" dirty="0" smtClean="0">
              <a:latin typeface="Arial Narrow" pitchFamily="34" charset="0"/>
            </a:endParaRPr>
          </a:p>
          <a:p>
            <a:pPr algn="just"/>
            <a:r>
              <a:rPr lang="es-ES" b="1" dirty="0" smtClean="0">
                <a:latin typeface="Arial Narrow" pitchFamily="34" charset="0"/>
              </a:rPr>
              <a:t>En la fotonovela tratamos de explicar  los hechos por medio de imágenes y diálogos, ya que esto nos permite que al lector tenga una forma agradable de leer y conocer lo que se puede presentar en esta.</a:t>
            </a:r>
          </a:p>
          <a:p>
            <a:pPr algn="just"/>
            <a:r>
              <a:rPr lang="es-ES" b="1" dirty="0" smtClean="0">
                <a:latin typeface="Arial Narrow" pitchFamily="34" charset="0"/>
              </a:rPr>
              <a:t>Gracias a esto podemos explicar  y dar ideas claras a través de mensajes cortos . </a:t>
            </a:r>
          </a:p>
          <a:p>
            <a:pPr algn="just"/>
            <a:endParaRPr lang="es-ES" b="1" dirty="0" smtClean="0">
              <a:latin typeface="Arial Narrow" pitchFamily="34" charset="0"/>
            </a:endParaRPr>
          </a:p>
          <a:p>
            <a:pPr algn="just"/>
            <a:r>
              <a:rPr lang="es-ES" b="1" dirty="0" smtClean="0">
                <a:latin typeface="Arial Narrow" pitchFamily="34" charset="0"/>
              </a:rPr>
              <a:t>Por medio de esta  fotonovela  llamada “ el precio de la ignorancia ” tratamos de  crear conciencia e importancia a los niños, adolecentes y adultos sobre el cuidado de los animales en nuestro planeta.</a:t>
            </a:r>
          </a:p>
          <a:p>
            <a:pPr algn="just"/>
            <a:endParaRPr lang="es-ES" b="1" dirty="0" smtClean="0">
              <a:latin typeface="Arial Narrow" pitchFamily="34" charset="0"/>
            </a:endParaRPr>
          </a:p>
          <a:p>
            <a:pPr algn="just"/>
            <a:r>
              <a:rPr lang="es-ES" b="1" dirty="0" smtClean="0">
                <a:latin typeface="Arial Narrow" pitchFamily="34" charset="0"/>
              </a:rPr>
              <a:t>Ya que a través de los años por la falta de moral, educación, caza  y maltrato a los animales  el hombre a llegado al grado de desaparecer diferentes tipos de especies animales o mas bien conocido con  extinción. </a:t>
            </a:r>
          </a:p>
          <a:p>
            <a:endParaRPr lang="es-ES" dirty="0" smtClean="0"/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285729"/>
            <a:ext cx="850112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Presentación</a:t>
            </a:r>
            <a:endParaRPr lang="es-MX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medio</a:t>
            </a:r>
            <a:r>
              <a:rPr lang="en-US" dirty="0" smtClean="0"/>
              <a:t> de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fotonovela</a:t>
            </a:r>
            <a:r>
              <a:rPr lang="en-US" dirty="0" smtClean="0"/>
              <a:t> </a:t>
            </a:r>
            <a:r>
              <a:rPr lang="en-US" dirty="0" err="1" smtClean="0"/>
              <a:t>pretendemos</a:t>
            </a:r>
            <a:r>
              <a:rPr lang="en-US" dirty="0" smtClean="0"/>
              <a:t> </a:t>
            </a:r>
            <a:r>
              <a:rPr lang="en-US" dirty="0" err="1" smtClean="0"/>
              <a:t>crear</a:t>
            </a:r>
            <a:r>
              <a:rPr lang="en-US" dirty="0" smtClean="0"/>
              <a:t> </a:t>
            </a:r>
            <a:r>
              <a:rPr lang="en-US" dirty="0" err="1" smtClean="0"/>
              <a:t>conciencia</a:t>
            </a:r>
            <a:r>
              <a:rPr lang="en-US" dirty="0" smtClean="0"/>
              <a:t> </a:t>
            </a:r>
            <a:r>
              <a:rPr lang="en-US" dirty="0" err="1" smtClean="0"/>
              <a:t>tanto</a:t>
            </a:r>
            <a:r>
              <a:rPr lang="en-US" dirty="0" smtClean="0"/>
              <a:t> en </a:t>
            </a:r>
            <a:r>
              <a:rPr lang="en-US" dirty="0" err="1" smtClean="0"/>
              <a:t>chicos</a:t>
            </a:r>
            <a:r>
              <a:rPr lang="en-US" dirty="0" smtClean="0"/>
              <a:t> y </a:t>
            </a:r>
            <a:r>
              <a:rPr lang="en-US" dirty="0" err="1" smtClean="0"/>
              <a:t>grandes</a:t>
            </a:r>
            <a:r>
              <a:rPr lang="en-US" dirty="0" smtClean="0"/>
              <a:t> </a:t>
            </a:r>
            <a:r>
              <a:rPr lang="en-US" dirty="0" err="1" smtClean="0"/>
              <a:t>acerca</a:t>
            </a:r>
            <a:r>
              <a:rPr lang="en-US" dirty="0" smtClean="0"/>
              <a:t> de la </a:t>
            </a:r>
            <a:r>
              <a:rPr lang="en-US" dirty="0" err="1" smtClean="0"/>
              <a:t>importancia</a:t>
            </a:r>
            <a:r>
              <a:rPr lang="en-US" dirty="0" smtClean="0"/>
              <a:t> de </a:t>
            </a:r>
            <a:r>
              <a:rPr lang="en-US" dirty="0" err="1" smtClean="0"/>
              <a:t>respetar</a:t>
            </a:r>
            <a:r>
              <a:rPr lang="en-US" dirty="0" smtClean="0"/>
              <a:t> la </a:t>
            </a:r>
            <a:r>
              <a:rPr lang="en-US" dirty="0" err="1" smtClean="0"/>
              <a:t>vida</a:t>
            </a:r>
            <a:r>
              <a:rPr lang="en-US" dirty="0" smtClean="0"/>
              <a:t> de </a:t>
            </a: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seres</a:t>
            </a:r>
            <a:r>
              <a:rPr lang="en-US" dirty="0" smtClean="0"/>
              <a:t> y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crueldad</a:t>
            </a:r>
            <a:r>
              <a:rPr lang="en-US" dirty="0" smtClean="0"/>
              <a:t> de los hombre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llevara</a:t>
            </a:r>
            <a:r>
              <a:rPr lang="en-US" dirty="0" smtClean="0"/>
              <a:t> a </a:t>
            </a:r>
            <a:r>
              <a:rPr lang="en-US" dirty="0" err="1" smtClean="0"/>
              <a:t>nuestra</a:t>
            </a:r>
            <a:r>
              <a:rPr lang="en-US" dirty="0" smtClean="0"/>
              <a:t> </a:t>
            </a:r>
            <a:r>
              <a:rPr lang="en-US" dirty="0" err="1" smtClean="0"/>
              <a:t>propia</a:t>
            </a:r>
            <a:r>
              <a:rPr lang="en-US" dirty="0" smtClean="0"/>
              <a:t> </a:t>
            </a:r>
            <a:r>
              <a:rPr lang="en-US" dirty="0" err="1" smtClean="0"/>
              <a:t>destrucción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tanto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gustaría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atreves</a:t>
            </a:r>
            <a:r>
              <a:rPr lang="en-US" dirty="0" smtClean="0"/>
              <a:t> de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breve</a:t>
            </a:r>
            <a:r>
              <a:rPr lang="en-US" dirty="0" smtClean="0"/>
              <a:t> </a:t>
            </a:r>
            <a:r>
              <a:rPr lang="en-US" dirty="0" err="1" smtClean="0"/>
              <a:t>historia</a:t>
            </a:r>
            <a:r>
              <a:rPr lang="en-US" dirty="0" smtClean="0"/>
              <a:t>, </a:t>
            </a:r>
            <a:r>
              <a:rPr lang="en-US" dirty="0" err="1" smtClean="0"/>
              <a:t>humanizar</a:t>
            </a:r>
            <a:r>
              <a:rPr lang="en-US" dirty="0" smtClean="0"/>
              <a:t> a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aquellos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tenido</a:t>
            </a:r>
            <a:r>
              <a:rPr lang="en-US" dirty="0" smtClean="0"/>
              <a:t> un </a:t>
            </a:r>
            <a:r>
              <a:rPr lang="en-US" dirty="0" err="1" smtClean="0"/>
              <a:t>arranque</a:t>
            </a:r>
            <a:r>
              <a:rPr lang="en-US" dirty="0" smtClean="0"/>
              <a:t> de </a:t>
            </a:r>
            <a:r>
              <a:rPr lang="en-US" dirty="0" err="1" smtClean="0"/>
              <a:t>violencia</a:t>
            </a:r>
            <a:r>
              <a:rPr lang="en-US" dirty="0" smtClean="0"/>
              <a:t> en contra de </a:t>
            </a: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seres</a:t>
            </a:r>
            <a:r>
              <a:rPr lang="en-US" dirty="0" smtClean="0"/>
              <a:t> </a:t>
            </a:r>
            <a:r>
              <a:rPr lang="en-US" dirty="0" err="1" smtClean="0"/>
              <a:t>vivos</a:t>
            </a:r>
            <a:r>
              <a:rPr lang="en-US" dirty="0" smtClean="0"/>
              <a:t>, </a:t>
            </a:r>
            <a:r>
              <a:rPr lang="en-US" dirty="0" err="1" smtClean="0"/>
              <a:t>esperando</a:t>
            </a:r>
            <a:r>
              <a:rPr lang="en-US" dirty="0" smtClean="0"/>
              <a:t> </a:t>
            </a:r>
            <a:r>
              <a:rPr lang="en-US" dirty="0" err="1" smtClean="0"/>
              <a:t>crearles</a:t>
            </a:r>
            <a:r>
              <a:rPr lang="en-US" dirty="0" smtClean="0"/>
              <a:t> un </a:t>
            </a:r>
            <a:r>
              <a:rPr lang="en-US" dirty="0" err="1" smtClean="0"/>
              <a:t>verdadero</a:t>
            </a:r>
            <a:r>
              <a:rPr lang="en-US" dirty="0" smtClean="0"/>
              <a:t> </a:t>
            </a:r>
            <a:r>
              <a:rPr lang="en-US" dirty="0" err="1" smtClean="0"/>
              <a:t>sentido</a:t>
            </a:r>
            <a:r>
              <a:rPr lang="en-US" dirty="0" smtClean="0"/>
              <a:t> de </a:t>
            </a:r>
            <a:r>
              <a:rPr lang="en-US" dirty="0" err="1" smtClean="0"/>
              <a:t>respeto</a:t>
            </a:r>
            <a:r>
              <a:rPr lang="en-US" dirty="0" smtClean="0"/>
              <a:t> y </a:t>
            </a:r>
            <a:r>
              <a:rPr lang="en-US" dirty="0" err="1" smtClean="0"/>
              <a:t>humanidad</a:t>
            </a:r>
            <a:endParaRPr lang="es-MX" dirty="0" smtClean="0"/>
          </a:p>
          <a:p>
            <a:r>
              <a:rPr lang="en-US" dirty="0" smtClean="0"/>
              <a:t>Es </a:t>
            </a:r>
            <a:r>
              <a:rPr lang="en-US" dirty="0" err="1" smtClean="0"/>
              <a:t>quizá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denuncia</a:t>
            </a:r>
            <a:r>
              <a:rPr lang="en-US" dirty="0" smtClean="0"/>
              <a:t> en contra de los </a:t>
            </a:r>
            <a:r>
              <a:rPr lang="en-US" dirty="0" err="1" smtClean="0"/>
              <a:t>abusos</a:t>
            </a:r>
            <a:r>
              <a:rPr lang="en-US" dirty="0" smtClean="0"/>
              <a:t>, </a:t>
            </a:r>
            <a:r>
              <a:rPr lang="en-US" dirty="0" err="1" smtClean="0"/>
              <a:t>maltratos</a:t>
            </a:r>
            <a:r>
              <a:rPr lang="en-US" dirty="0" smtClean="0"/>
              <a:t> e </a:t>
            </a:r>
            <a:r>
              <a:rPr lang="en-US" dirty="0" err="1" smtClean="0"/>
              <a:t>incluso</a:t>
            </a:r>
            <a:r>
              <a:rPr lang="en-US" dirty="0" smtClean="0"/>
              <a:t> </a:t>
            </a:r>
            <a:r>
              <a:rPr lang="en-US" dirty="0" err="1" smtClean="0"/>
              <a:t>muerte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deporte</a:t>
            </a:r>
            <a:r>
              <a:rPr lang="en-US" dirty="0" smtClean="0"/>
              <a:t> o </a:t>
            </a:r>
            <a:r>
              <a:rPr lang="en-US" dirty="0" err="1" smtClean="0"/>
              <a:t>moda</a:t>
            </a:r>
            <a:r>
              <a:rPr lang="en-US" dirty="0" smtClean="0"/>
              <a:t> el hombre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cometer</a:t>
            </a:r>
            <a:r>
              <a:rPr lang="en-US" dirty="0" smtClean="0"/>
              <a:t> </a:t>
            </a:r>
            <a:r>
              <a:rPr lang="en-US" dirty="0" err="1" smtClean="0"/>
              <a:t>estos</a:t>
            </a:r>
            <a:r>
              <a:rPr lang="en-US" dirty="0" smtClean="0"/>
              <a:t> </a:t>
            </a:r>
            <a:r>
              <a:rPr lang="en-US" dirty="0" err="1" smtClean="0"/>
              <a:t>actos</a:t>
            </a:r>
            <a:r>
              <a:rPr lang="en-US" dirty="0" smtClean="0"/>
              <a:t> </a:t>
            </a:r>
            <a:r>
              <a:rPr lang="en-US" dirty="0" err="1" smtClean="0"/>
              <a:t>despiadados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ningún</a:t>
            </a:r>
            <a:r>
              <a:rPr lang="en-US" dirty="0" smtClean="0"/>
              <a:t> </a:t>
            </a:r>
            <a:r>
              <a:rPr lang="en-US" dirty="0" err="1" smtClean="0"/>
              <a:t>motivo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justificable</a:t>
            </a:r>
            <a:r>
              <a:rPr lang="en-US" dirty="0" smtClean="0"/>
              <a:t>, </a:t>
            </a:r>
            <a:r>
              <a:rPr lang="en-US" dirty="0" err="1" smtClean="0"/>
              <a:t>desafortunadamente</a:t>
            </a:r>
            <a:r>
              <a:rPr lang="en-US" dirty="0" smtClean="0"/>
              <a:t> </a:t>
            </a:r>
            <a:r>
              <a:rPr lang="en-US" dirty="0" err="1" smtClean="0"/>
              <a:t>pasa</a:t>
            </a:r>
            <a:r>
              <a:rPr lang="en-US" dirty="0" smtClean="0"/>
              <a:t> y  de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manera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gustaría</a:t>
            </a:r>
            <a:r>
              <a:rPr lang="en-US" dirty="0" smtClean="0"/>
              <a:t> </a:t>
            </a:r>
            <a:r>
              <a:rPr lang="en-US" dirty="0" err="1" smtClean="0"/>
              <a:t>contribuir</a:t>
            </a:r>
            <a:r>
              <a:rPr lang="en-US" dirty="0" smtClean="0"/>
              <a:t> a </a:t>
            </a:r>
            <a:r>
              <a:rPr lang="en-US" dirty="0" err="1" smtClean="0"/>
              <a:t>detener</a:t>
            </a:r>
            <a:r>
              <a:rPr lang="en-US" dirty="0" smtClean="0"/>
              <a:t> </a:t>
            </a:r>
            <a:r>
              <a:rPr lang="en-US" dirty="0" err="1" smtClean="0"/>
              <a:t>estos</a:t>
            </a:r>
            <a:r>
              <a:rPr lang="en-US" dirty="0" smtClean="0"/>
              <a:t> </a:t>
            </a:r>
            <a:r>
              <a:rPr lang="en-US" dirty="0" err="1" smtClean="0"/>
              <a:t>escalofriante</a:t>
            </a:r>
            <a:r>
              <a:rPr lang="en-US" dirty="0" smtClean="0"/>
              <a:t> y </a:t>
            </a:r>
            <a:r>
              <a:rPr lang="en-US" dirty="0" err="1" smtClean="0"/>
              <a:t>despiadados</a:t>
            </a:r>
            <a:r>
              <a:rPr lang="en-US" dirty="0" smtClean="0"/>
              <a:t> </a:t>
            </a:r>
            <a:r>
              <a:rPr lang="en-US" dirty="0" err="1" smtClean="0"/>
              <a:t>actos</a:t>
            </a:r>
            <a:r>
              <a:rPr lang="en-US" dirty="0" smtClean="0"/>
              <a:t>.</a:t>
            </a:r>
            <a:endParaRPr lang="es-MX" dirty="0" smtClean="0"/>
          </a:p>
          <a:p>
            <a:r>
              <a:rPr lang="en-US" dirty="0" smtClean="0"/>
              <a:t> </a:t>
            </a:r>
            <a:endParaRPr lang="es-MX" dirty="0" smtClean="0"/>
          </a:p>
          <a:p>
            <a:endParaRPr lang="es-MX" dirty="0"/>
          </a:p>
        </p:txBody>
      </p:sp>
      <p:pic>
        <p:nvPicPr>
          <p:cNvPr id="3" name="2 Imagen" descr="E_080314-13124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67739"/>
            <a:ext cx="2500330" cy="28703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zoologic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928670"/>
            <a:ext cx="7715304" cy="5758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3">
              <a:shade val="50000"/>
            </a:schemeClr>
          </a:lnRef>
          <a:fillRef idx="1002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3" name="2 CuadroTexto"/>
          <p:cNvSpPr txBox="1"/>
          <p:nvPr/>
        </p:nvSpPr>
        <p:spPr>
          <a:xfrm>
            <a:off x="714348" y="214290"/>
            <a:ext cx="7643866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Arial" pitchFamily="34" charset="0"/>
                <a:cs typeface="Arial" pitchFamily="34" charset="0"/>
              </a:rPr>
              <a:t>En un día soleado los alumnos y la profesora decidieron hacer un recorrido por el zoológico…</a:t>
            </a:r>
            <a:endParaRPr lang="es-MX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Marcador de contenido" descr="excursiones escolar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928670"/>
            <a:ext cx="8501122" cy="5752927"/>
          </a:xfrm>
          <a:prstGeom prst="rect">
            <a:avLst/>
          </a:prstGeom>
        </p:spPr>
      </p:pic>
      <p:sp>
        <p:nvSpPr>
          <p:cNvPr id="3" name="2 Llamada ovalada"/>
          <p:cNvSpPr/>
          <p:nvPr/>
        </p:nvSpPr>
        <p:spPr>
          <a:xfrm rot="21446805">
            <a:off x="894627" y="926110"/>
            <a:ext cx="2357455" cy="1411532"/>
          </a:xfrm>
          <a:prstGeom prst="wedgeEllipseCallout">
            <a:avLst>
              <a:gd name="adj1" fmla="val -8181"/>
              <a:gd name="adj2" fmla="val 62598"/>
            </a:avLst>
          </a:prstGeom>
          <a:solidFill>
            <a:schemeClr val="accent2">
              <a:lumMod val="60000"/>
              <a:lumOff val="40000"/>
              <a:alpha val="32941"/>
            </a:schemeClr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“ok niños vamos a empezar nuestro recorrido”</a:t>
            </a:r>
          </a:p>
        </p:txBody>
      </p:sp>
      <p:sp>
        <p:nvSpPr>
          <p:cNvPr id="4" name="3 Llamada ovalada"/>
          <p:cNvSpPr/>
          <p:nvPr/>
        </p:nvSpPr>
        <p:spPr>
          <a:xfrm>
            <a:off x="6643689" y="2428876"/>
            <a:ext cx="785812" cy="4286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/>
              <a:t>¡si!</a:t>
            </a:r>
          </a:p>
        </p:txBody>
      </p:sp>
      <p:sp>
        <p:nvSpPr>
          <p:cNvPr id="5" name="4 Llamada ovalada"/>
          <p:cNvSpPr/>
          <p:nvPr/>
        </p:nvSpPr>
        <p:spPr>
          <a:xfrm>
            <a:off x="2714417" y="2295272"/>
            <a:ext cx="1571636" cy="857256"/>
          </a:xfrm>
          <a:prstGeom prst="wedgeEllipseCallout">
            <a:avLst>
              <a:gd name="adj1" fmla="val 31266"/>
              <a:gd name="adj2" fmla="val 65322"/>
            </a:avLst>
          </a:prstGeom>
          <a:solidFill>
            <a:srgbClr val="F0A2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“¡Si maestra!”</a:t>
            </a:r>
          </a:p>
        </p:txBody>
      </p:sp>
      <p:sp>
        <p:nvSpPr>
          <p:cNvPr id="6" name="5 Llamada ovalada"/>
          <p:cNvSpPr/>
          <p:nvPr/>
        </p:nvSpPr>
        <p:spPr>
          <a:xfrm>
            <a:off x="5929314" y="3071814"/>
            <a:ext cx="714375" cy="50006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/>
              <a:t>¡si!</a:t>
            </a:r>
          </a:p>
        </p:txBody>
      </p:sp>
      <p:sp>
        <p:nvSpPr>
          <p:cNvPr id="7" name="6 Llamada ovalada"/>
          <p:cNvSpPr/>
          <p:nvPr/>
        </p:nvSpPr>
        <p:spPr>
          <a:xfrm>
            <a:off x="5572125" y="2143126"/>
            <a:ext cx="642939" cy="50006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/>
              <a:t>si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57158" y="428604"/>
            <a:ext cx="8501122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Arial Narrow" pitchFamily="34" charset="0"/>
              </a:rPr>
              <a:t>Ya en el transcurso del recorrido se oye la voz de la profesora:</a:t>
            </a:r>
            <a:endParaRPr lang="es-MX" sz="16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Marcador de contenido" descr="excursiones escolares 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596" y="857232"/>
            <a:ext cx="8401047" cy="5794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Llamada ovalada"/>
          <p:cNvSpPr/>
          <p:nvPr/>
        </p:nvSpPr>
        <p:spPr>
          <a:xfrm>
            <a:off x="5286375" y="1000126"/>
            <a:ext cx="2000251" cy="1071563"/>
          </a:xfrm>
          <a:prstGeom prst="wedgeEllipseCallout">
            <a:avLst/>
          </a:prstGeom>
          <a:solidFill>
            <a:srgbClr val="00B0F0">
              <a:alpha val="4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/>
              <a:t>“¿Cuanto a que le pego a </a:t>
            </a:r>
            <a:r>
              <a:rPr lang="es-ES" sz="1400" dirty="0" smtClean="0"/>
              <a:t>es </a:t>
            </a:r>
            <a:r>
              <a:rPr lang="es-ES" sz="1400" dirty="0"/>
              <a:t>chango feo con mi manzana?”</a:t>
            </a:r>
          </a:p>
        </p:txBody>
      </p:sp>
      <p:sp>
        <p:nvSpPr>
          <p:cNvPr id="4" name="3 Llamada ovalada"/>
          <p:cNvSpPr/>
          <p:nvPr/>
        </p:nvSpPr>
        <p:spPr>
          <a:xfrm>
            <a:off x="5214939" y="3429001"/>
            <a:ext cx="1357312" cy="1000125"/>
          </a:xfrm>
          <a:prstGeom prst="wedgeEllipseCallout">
            <a:avLst/>
          </a:prstGeom>
          <a:solidFill>
            <a:srgbClr val="92D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“$30”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57158" y="142852"/>
            <a:ext cx="835824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Arial Narrow" pitchFamily="34" charset="0"/>
              </a:rPr>
              <a:t>y en el transcurso del recorrido, dos niños empiezan a  tener un mal comportamiento  hacia los animales…</a:t>
            </a:r>
            <a:endParaRPr lang="es-MX" sz="16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Marcador de contenido" descr="384474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15140" y="4000504"/>
            <a:ext cx="2000232" cy="2537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Imagen" descr="REGA_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500174"/>
            <a:ext cx="2049463" cy="1800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Imagen" descr="1227086232F0yB0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643314"/>
            <a:ext cx="2020558" cy="2689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Llamada ovalada"/>
          <p:cNvSpPr/>
          <p:nvPr/>
        </p:nvSpPr>
        <p:spPr>
          <a:xfrm>
            <a:off x="285720" y="1285860"/>
            <a:ext cx="3000375" cy="2143125"/>
          </a:xfrm>
          <a:prstGeom prst="wedgeEllipseCallout">
            <a:avLst>
              <a:gd name="adj1" fmla="val -10221"/>
              <a:gd name="adj2" fmla="val 64908"/>
            </a:avLst>
          </a:prstGeom>
          <a:solidFill>
            <a:schemeClr val="tx1">
              <a:alpha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“¡</a:t>
            </a:r>
            <a:r>
              <a:rPr lang="es-MX" sz="14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 que bonito! Vengan para ac</a:t>
            </a:r>
            <a:r>
              <a:rPr lang="es-MX" sz="14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á</a:t>
            </a:r>
            <a:r>
              <a:rPr lang="es-MX" sz="14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No hagan eso no ven que son animales que no se pueden defender. Haber si ustedes estuvieran ah</a:t>
            </a:r>
            <a:r>
              <a:rPr lang="es-MX" sz="14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í</a:t>
            </a:r>
            <a:r>
              <a:rPr lang="es-MX" sz="14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14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¿</a:t>
            </a:r>
            <a:r>
              <a:rPr lang="es-MX" sz="14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les gustar</a:t>
            </a:r>
            <a:r>
              <a:rPr lang="es-MX" sz="14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í</a:t>
            </a:r>
            <a:r>
              <a:rPr lang="es-MX" sz="14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 que les hicieran lo mismo?</a:t>
            </a:r>
            <a:r>
              <a:rPr lang="es-MX" sz="14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”</a:t>
            </a:r>
            <a:endParaRPr lang="es-MX" sz="1400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  <p:pic>
        <p:nvPicPr>
          <p:cNvPr id="9" name="8 Imagen" descr="zz34-rani-mukherjee-kareena-kapoor_0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4214818"/>
            <a:ext cx="2299537" cy="2284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9 Llamada ovalada"/>
          <p:cNvSpPr/>
          <p:nvPr/>
        </p:nvSpPr>
        <p:spPr>
          <a:xfrm>
            <a:off x="3286116" y="2428868"/>
            <a:ext cx="1792287" cy="1031875"/>
          </a:xfrm>
          <a:prstGeom prst="wedgeEllipseCallout">
            <a:avLst>
              <a:gd name="adj1" fmla="val -10415"/>
              <a:gd name="adj2" fmla="val 89214"/>
            </a:avLst>
          </a:prstGeom>
          <a:solidFill>
            <a:schemeClr val="tx1">
              <a:alpha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/>
              <a:t>“ven, entonces mejor cuídenlos”</a:t>
            </a:r>
          </a:p>
        </p:txBody>
      </p:sp>
      <p:sp>
        <p:nvSpPr>
          <p:cNvPr id="8" name="7 Llamada ovalada"/>
          <p:cNvSpPr/>
          <p:nvPr/>
        </p:nvSpPr>
        <p:spPr>
          <a:xfrm>
            <a:off x="7143768" y="571480"/>
            <a:ext cx="1714500" cy="928688"/>
          </a:xfrm>
          <a:prstGeom prst="wedgeEllipseCallout">
            <a:avLst>
              <a:gd name="adj1" fmla="val -56051"/>
              <a:gd name="adj2" fmla="val 63360"/>
            </a:avLst>
          </a:prstGeom>
          <a:solidFill>
            <a:schemeClr val="tx1">
              <a:alpha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no</a:t>
            </a:r>
          </a:p>
        </p:txBody>
      </p:sp>
      <p:sp>
        <p:nvSpPr>
          <p:cNvPr id="6" name="5 Llamada ovalada"/>
          <p:cNvSpPr/>
          <p:nvPr/>
        </p:nvSpPr>
        <p:spPr>
          <a:xfrm>
            <a:off x="5214942" y="3571876"/>
            <a:ext cx="1428751" cy="1357313"/>
          </a:xfrm>
          <a:prstGeom prst="wedgeEllipseCallout">
            <a:avLst>
              <a:gd name="adj1" fmla="val 60533"/>
              <a:gd name="adj2" fmla="val 34973"/>
            </a:avLst>
          </a:prstGeom>
          <a:solidFill>
            <a:schemeClr val="tx1">
              <a:alpha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no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14282" y="285728"/>
            <a:ext cx="6357982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Justo en ese momento la profesora detrás de ellos  escuchan las intenciones  de aquellos dos  niños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8" grpId="0" animBg="1"/>
      <p:bldP spid="6" grpId="1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Marcador de contenido" descr="yocrezco_logo_medio.gif"/>
          <p:cNvPicPr>
            <a:picLocks noChangeAspect="1"/>
          </p:cNvPicPr>
          <p:nvPr/>
        </p:nvPicPr>
        <p:blipFill>
          <a:blip r:embed="rId2"/>
          <a:srcRect l="61250" r="3125"/>
          <a:stretch>
            <a:fillRect/>
          </a:stretch>
        </p:blipFill>
        <p:spPr>
          <a:xfrm>
            <a:off x="1214414" y="2857496"/>
            <a:ext cx="1382061" cy="1671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Imagen" descr="zz34-rani-mukherjee-kareena-kapoor_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500306"/>
            <a:ext cx="2085091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Llamada ovalada"/>
          <p:cNvSpPr/>
          <p:nvPr/>
        </p:nvSpPr>
        <p:spPr>
          <a:xfrm>
            <a:off x="285720" y="571480"/>
            <a:ext cx="2643188" cy="1571625"/>
          </a:xfrm>
          <a:prstGeom prst="wedgeEllipseCallout">
            <a:avLst>
              <a:gd name="adj1" fmla="val -1304"/>
              <a:gd name="adj2" fmla="val 85960"/>
            </a:avLst>
          </a:prstGeom>
          <a:solidFill>
            <a:schemeClr val="tx1">
              <a:alpha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/>
              <a:t>“Maestra ¿por que hay letreros donde dicen que hay animales en peligro de extinción?</a:t>
            </a:r>
            <a:endParaRPr lang="es-ES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5" name="4 Llamada ovalada"/>
          <p:cNvSpPr/>
          <p:nvPr/>
        </p:nvSpPr>
        <p:spPr>
          <a:xfrm>
            <a:off x="5929322" y="285728"/>
            <a:ext cx="2786084" cy="2000260"/>
          </a:xfrm>
          <a:prstGeom prst="wedgeEllipseCallout">
            <a:avLst>
              <a:gd name="adj1" fmla="val 7223"/>
              <a:gd name="adj2" fmla="val 61763"/>
            </a:avLst>
          </a:prstGeom>
          <a:solidFill>
            <a:schemeClr val="tx1">
              <a:alpha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”</a:t>
            </a:r>
            <a:r>
              <a:rPr lang="es-MX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Por que desgraciadamente las mismas personas van acabando con ellos,  por sus pieles para venderlas o  a veces hasta por mismo deporte.</a:t>
            </a:r>
            <a:r>
              <a:rPr lang="es-MX" sz="1400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”</a:t>
            </a:r>
            <a:endParaRPr lang="es-MX" sz="1400" dirty="0">
              <a:solidFill>
                <a:schemeClr val="tx1"/>
              </a:solidFill>
              <a:latin typeface="Franklin Gothic Boo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6" name="5 Imagen" descr="127521_186169505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714884"/>
            <a:ext cx="2598715" cy="1961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Llamada ovalada"/>
          <p:cNvSpPr/>
          <p:nvPr/>
        </p:nvSpPr>
        <p:spPr>
          <a:xfrm>
            <a:off x="3071802" y="500042"/>
            <a:ext cx="2643188" cy="1571625"/>
          </a:xfrm>
          <a:prstGeom prst="wedgeEllipseCallout">
            <a:avLst>
              <a:gd name="adj1" fmla="val -85558"/>
              <a:gd name="adj2" fmla="val 85022"/>
            </a:avLst>
          </a:prstGeom>
          <a:solidFill>
            <a:schemeClr val="tx1">
              <a:alpha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/>
              <a:t>” ¿Pero no eso esta mal?”</a:t>
            </a:r>
            <a:endParaRPr lang="es-ES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/>
              <a:t>“</a:t>
            </a:r>
            <a:endParaRPr lang="es-ES" dirty="0"/>
          </a:p>
        </p:txBody>
      </p:sp>
      <p:sp>
        <p:nvSpPr>
          <p:cNvPr id="10" name="9 Llamada ovalada"/>
          <p:cNvSpPr/>
          <p:nvPr/>
        </p:nvSpPr>
        <p:spPr>
          <a:xfrm>
            <a:off x="3286116" y="3071810"/>
            <a:ext cx="2786063" cy="2000251"/>
          </a:xfrm>
          <a:prstGeom prst="wedgeEllipseCallout">
            <a:avLst>
              <a:gd name="adj1" fmla="val 61218"/>
              <a:gd name="adj2" fmla="val 7200"/>
            </a:avLst>
          </a:prstGeom>
          <a:solidFill>
            <a:schemeClr val="tx1">
              <a:alpha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”</a:t>
            </a:r>
            <a:r>
              <a:rPr lang="es-MX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Si por eso tu y tus compa</a:t>
            </a:r>
            <a:r>
              <a:rPr lang="es-MX" sz="1400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ñ</a:t>
            </a:r>
            <a:r>
              <a:rPr lang="es-MX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eros se deben dar cuenta para que cuando sean mayores no cometan nuestros mismos errores.</a:t>
            </a:r>
            <a:r>
              <a:rPr lang="es-MX" sz="1400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”</a:t>
            </a:r>
            <a:endParaRPr lang="es-MX" sz="2000" dirty="0">
              <a:solidFill>
                <a:schemeClr val="tx1"/>
              </a:solidFill>
              <a:latin typeface="Franklin Gothic Boo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714744" y="5357826"/>
            <a:ext cx="5214974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Arial Narrow" pitchFamily="34" charset="0"/>
              </a:rPr>
              <a:t>Y después de llamarle la atención a sus alumnos  una alumna muestra duda en algo…</a:t>
            </a:r>
            <a:endParaRPr lang="es-MX" sz="16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Marcador de contenido" descr="excursiones escolares 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57439" y="3929064"/>
            <a:ext cx="4429125" cy="2598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Imagen" descr="tigre 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2311400" cy="2538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Llamada ovalada"/>
          <p:cNvSpPr/>
          <p:nvPr/>
        </p:nvSpPr>
        <p:spPr>
          <a:xfrm>
            <a:off x="6215063" y="3429001"/>
            <a:ext cx="1428751" cy="1285875"/>
          </a:xfrm>
          <a:prstGeom prst="wedgeEllipseCallout">
            <a:avLst>
              <a:gd name="adj1" fmla="val -43543"/>
              <a:gd name="adj2" fmla="val 62500"/>
            </a:avLst>
          </a:prstGeom>
          <a:solidFill>
            <a:srgbClr val="A6D0DF">
              <a:alpha val="50196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dirty="0"/>
              <a:t>” ¡Ese se parece a la pancha!”</a:t>
            </a:r>
            <a:endParaRPr lang="es-ES" sz="1400" dirty="0"/>
          </a:p>
        </p:txBody>
      </p:sp>
      <p:pic>
        <p:nvPicPr>
          <p:cNvPr id="7" name="6 Imagen" descr="zoologic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928670"/>
            <a:ext cx="3116263" cy="2319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 descr="chimp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928670"/>
            <a:ext cx="2416175" cy="216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Llamada ovalada"/>
          <p:cNvSpPr/>
          <p:nvPr/>
        </p:nvSpPr>
        <p:spPr>
          <a:xfrm>
            <a:off x="3929063" y="3286126"/>
            <a:ext cx="1428751" cy="1285875"/>
          </a:xfrm>
          <a:prstGeom prst="wedgeEllipseCallout">
            <a:avLst/>
          </a:prstGeom>
          <a:solidFill>
            <a:srgbClr val="C8AFD6">
              <a:alpha val="50196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s-MX" sz="1400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”</a:t>
            </a:r>
            <a:r>
              <a:rPr lang="es-MX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1400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¡</a:t>
            </a:r>
            <a:r>
              <a:rPr lang="es-MX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Mira que grande esta ese!</a:t>
            </a:r>
            <a:r>
              <a:rPr lang="es-MX" sz="1400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”</a:t>
            </a:r>
            <a:endParaRPr lang="es-MX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3 Llamada ovalada"/>
          <p:cNvSpPr/>
          <p:nvPr/>
        </p:nvSpPr>
        <p:spPr>
          <a:xfrm>
            <a:off x="1143001" y="3714751"/>
            <a:ext cx="1571625" cy="928688"/>
          </a:xfrm>
          <a:prstGeom prst="wedgeEllipseCallout">
            <a:avLst>
              <a:gd name="adj1" fmla="val 41102"/>
              <a:gd name="adj2" fmla="val 73617"/>
            </a:avLst>
          </a:prstGeom>
          <a:solidFill>
            <a:schemeClr val="tx1">
              <a:alpha val="40000"/>
            </a:schemeClr>
          </a:solidFill>
          <a:ln>
            <a:solidFill>
              <a:srgbClr val="D10F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dirty="0"/>
              <a:t>“¡Miren que bonitos!”</a:t>
            </a:r>
            <a:endParaRPr lang="es-ES" sz="1400" dirty="0"/>
          </a:p>
          <a:p>
            <a:pPr algn="ctr">
              <a:defRPr/>
            </a:pPr>
            <a:endParaRPr lang="es-ES" sz="1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285720" y="357166"/>
            <a:ext cx="835824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Arial Narrow" pitchFamily="34" charset="0"/>
              </a:rPr>
              <a:t>Han transcurrido un par de horas  y al parecer eso no significa nada para los alumnos</a:t>
            </a:r>
            <a:r>
              <a:rPr lang="es-ES" dirty="0" smtClean="0"/>
              <a:t>…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4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195</TotalTime>
  <Words>678</Words>
  <Application>Microsoft Office PowerPoint</Application>
  <PresentationFormat>Presentación en pantalla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Brío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student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millan</dc:creator>
  <cp:lastModifiedBy>pepe</cp:lastModifiedBy>
  <cp:revision>19</cp:revision>
  <dcterms:created xsi:type="dcterms:W3CDTF">2009-09-17T00:23:56Z</dcterms:created>
  <dcterms:modified xsi:type="dcterms:W3CDTF">2009-09-23T04:42:08Z</dcterms:modified>
</cp:coreProperties>
</file>